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60" r:id="rId1"/>
  </p:sldMasterIdLst>
  <p:sldIdLst>
    <p:sldId id="256" r:id="rId2"/>
    <p:sldId id="332" r:id="rId3"/>
    <p:sldId id="333" r:id="rId4"/>
    <p:sldId id="311" r:id="rId5"/>
    <p:sldId id="334" r:id="rId6"/>
    <p:sldId id="359" r:id="rId7"/>
    <p:sldId id="363" r:id="rId8"/>
    <p:sldId id="362" r:id="rId9"/>
    <p:sldId id="361" r:id="rId10"/>
    <p:sldId id="312" r:id="rId11"/>
    <p:sldId id="338" r:id="rId12"/>
    <p:sldId id="339" r:id="rId13"/>
    <p:sldId id="340" r:id="rId14"/>
    <p:sldId id="341" r:id="rId15"/>
    <p:sldId id="342" r:id="rId16"/>
    <p:sldId id="352" r:id="rId17"/>
    <p:sldId id="353" r:id="rId18"/>
    <p:sldId id="354" r:id="rId19"/>
    <p:sldId id="355" r:id="rId20"/>
    <p:sldId id="356" r:id="rId21"/>
    <p:sldId id="357" r:id="rId22"/>
    <p:sldId id="358" r:id="rId23"/>
    <p:sldId id="343" r:id="rId24"/>
    <p:sldId id="344" r:id="rId25"/>
    <p:sldId id="345" r:id="rId26"/>
    <p:sldId id="346" r:id="rId27"/>
    <p:sldId id="347" r:id="rId28"/>
    <p:sldId id="348" r:id="rId29"/>
    <p:sldId id="349" r:id="rId30"/>
    <p:sldId id="337" r:id="rId31"/>
    <p:sldId id="364"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94" autoAdjust="0"/>
    <p:restoredTop sz="95847" autoAdjust="0"/>
  </p:normalViewPr>
  <p:slideViewPr>
    <p:cSldViewPr>
      <p:cViewPr varScale="1">
        <p:scale>
          <a:sx n="99" d="100"/>
          <a:sy n="99" d="100"/>
        </p:scale>
        <p:origin x="1008" y="7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BAF8B9E1-0587-47D8-867F-97B974B78D9E}" type="datetimeFigureOut">
              <a:rPr lang="en-US" smtClean="0"/>
              <a:pPr/>
              <a:t>17-Apr-21</a:t>
            </a:fld>
            <a:endParaRPr lang="en-US"/>
          </a:p>
        </p:txBody>
      </p:sp>
      <p:sp>
        <p:nvSpPr>
          <p:cNvPr id="20" name="Footer Placeholder 19"/>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A39BC1D3-A925-4A17-8296-333B550CE67E}" type="slidenum">
              <a:rPr lang="en-US" smtClean="0"/>
              <a:pPr/>
              <a:t>‹#›</a:t>
            </a:fld>
            <a:endParaRPr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AF8B9E1-0587-47D8-867F-97B974B78D9E}" type="datetimeFigureOut">
              <a:rPr lang="en-US" smtClean="0"/>
              <a:pPr/>
              <a:t>17-Apr-21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AF8B9E1-0587-47D8-867F-97B974B78D9E}" type="datetimeFigureOut">
              <a:rPr lang="en-US" smtClean="0"/>
              <a:pPr/>
              <a:t>17-Apr-21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AF8B9E1-0587-47D8-867F-97B974B78D9E}" type="datetimeFigureOut">
              <a:rPr lang="en-US" smtClean="0"/>
              <a:pPr/>
              <a:t>17-Apr-21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BAF8B9E1-0587-47D8-867F-97B974B78D9E}" type="datetimeFigureOut">
              <a:rPr lang="en-US" smtClean="0"/>
              <a:pPr/>
              <a:t>17-Apr-21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9BC1D3-A925-4A17-8296-333B550CE67E}" type="slidenum">
              <a:rPr lang="en-US" smtClean="0"/>
              <a:pPr/>
              <a:t>‹#›</a:t>
            </a:fld>
            <a:endParaRPr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p>
            <a:r>
              <a:rPr kumimoji="0" lang="en-US"/>
              <a:t>Click to edit Master title style</a:t>
            </a:r>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AF8B9E1-0587-47D8-867F-97B974B78D9E}" type="datetimeFigureOut">
              <a:rPr lang="en-US" smtClean="0"/>
              <a:pPr/>
              <a:t>17-Apr-21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BAF8B9E1-0587-47D8-867F-97B974B78D9E}" type="datetimeFigureOut">
              <a:rPr lang="en-US" smtClean="0"/>
              <a:pPr/>
              <a:t>17-Apr-21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BAF8B9E1-0587-47D8-867F-97B974B78D9E}" type="datetimeFigureOut">
              <a:rPr lang="en-US" smtClean="0"/>
              <a:pPr/>
              <a:t>17-Apr-21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BAF8B9E1-0587-47D8-867F-97B974B78D9E}" type="datetimeFigureOut">
              <a:rPr lang="en-US" smtClean="0"/>
              <a:pPr/>
              <a:t>17-Apr-21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9BC1D3-A925-4A17-8296-333B550CE67E}" type="slidenum">
              <a:rPr lang="en-US" smtClean="0"/>
              <a:pPr/>
              <a:t>‹#›</a:t>
            </a:fld>
            <a:endParaRPr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AF8B9E1-0587-47D8-867F-97B974B78D9E}" type="datetimeFigureOut">
              <a:rPr lang="en-US" smtClean="0"/>
              <a:pPr/>
              <a:t>17-Apr-21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BC1D3-A925-4A17-8296-333B550CE67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BAF8B9E1-0587-47D8-867F-97B974B78D9E}" type="datetimeFigureOut">
              <a:rPr lang="en-US" smtClean="0"/>
              <a:pPr/>
              <a:t>17-Apr-21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9BC1D3-A925-4A17-8296-333B550CE67E}" type="slidenum">
              <a:rPr lang="en-US" smtClean="0"/>
              <a:pPr/>
              <a:t>‹#›</a:t>
            </a:fld>
            <a:endParaRPr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BAF8B9E1-0587-47D8-867F-97B974B78D9E}" type="datetimeFigureOut">
              <a:rPr lang="en-US" smtClean="0"/>
              <a:pPr/>
              <a:t>17-Apr-21</a:t>
            </a:fld>
            <a:endParaRPr lang="en-US"/>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A39BC1D3-A925-4A17-8296-333B550CE67E}" type="slidenum">
              <a:rPr lang="en-US" smtClean="0"/>
              <a:pPr/>
              <a:t>‹#›</a:t>
            </a:fld>
            <a:endParaRPr lang="en-US"/>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14600" y="0"/>
            <a:ext cx="5105400" cy="1295400"/>
          </a:xfrm>
        </p:spPr>
        <p:txBody>
          <a:bodyPr>
            <a:noAutofit/>
          </a:bodyPr>
          <a:lstStyle/>
          <a:p>
            <a:r>
              <a:rPr lang="en-US" sz="2000" dirty="0"/>
              <a:t>      S</a:t>
            </a:r>
            <a:r>
              <a:rPr lang="en-US" sz="2000" dirty="0">
                <a:latin typeface="Times New Roman" panose="02020603050405020304" pitchFamily="18" charset="0"/>
                <a:cs typeface="Times New Roman" panose="02020603050405020304" pitchFamily="18" charset="0"/>
              </a:rPr>
              <a:t>hree Swami Atmanand Saraswati Institute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Of</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Technology     </a:t>
            </a:r>
          </a:p>
        </p:txBody>
      </p:sp>
      <p:sp>
        <p:nvSpPr>
          <p:cNvPr id="3" name="Subtitle 2"/>
          <p:cNvSpPr>
            <a:spLocks noGrp="1"/>
          </p:cNvSpPr>
          <p:nvPr>
            <p:ph type="subTitle" idx="1"/>
          </p:nvPr>
        </p:nvSpPr>
        <p:spPr>
          <a:xfrm>
            <a:off x="990600" y="2249932"/>
            <a:ext cx="8001000" cy="4150868"/>
          </a:xfrm>
        </p:spPr>
        <p:txBody>
          <a:bodyPr>
            <a:normAutofit fontScale="25000" lnSpcReduction="20000"/>
          </a:bodyPr>
          <a:lstStyle/>
          <a:p>
            <a:r>
              <a:rPr lang="en-US" sz="11200" dirty="0">
                <a:latin typeface="+mj-lt"/>
              </a:rPr>
              <a:t>PRESENTATION ON : ScrapDeal</a:t>
            </a:r>
            <a:endParaRPr lang="en-US" sz="8000"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1200" dirty="0"/>
          </a:p>
          <a:p>
            <a:r>
              <a:rPr lang="en-US" sz="11200" dirty="0"/>
              <a:t> PRESENTED BY:  </a:t>
            </a:r>
            <a:r>
              <a:rPr lang="en-US" sz="9600" dirty="0"/>
              <a:t>CHINTALA RAHULSAI(170760107009)</a:t>
            </a:r>
            <a:br>
              <a:rPr lang="en-US" sz="9600" dirty="0"/>
            </a:br>
            <a:r>
              <a:rPr lang="en-US" sz="11200" dirty="0"/>
              <a:t>	               </a:t>
            </a:r>
            <a:r>
              <a:rPr lang="en-US" sz="9600" dirty="0"/>
              <a:t>    DESAI  SHUBH(170760107010)</a:t>
            </a:r>
            <a:br>
              <a:rPr lang="en-US" sz="9600" dirty="0"/>
            </a:br>
            <a:r>
              <a:rPr lang="en-US" sz="9600" dirty="0"/>
              <a:t>	                      DESAI  SMIT(170760107011)</a:t>
            </a:r>
            <a:br>
              <a:rPr lang="en-US" sz="9600" dirty="0"/>
            </a:br>
            <a:r>
              <a:rPr lang="en-US" sz="9600" dirty="0"/>
              <a:t>                                 GADHIYA  JENIS(170760107014)</a:t>
            </a:r>
            <a:br>
              <a:rPr lang="en-US" sz="9600" dirty="0"/>
            </a:br>
            <a:r>
              <a:rPr lang="en-US" sz="9600" dirty="0"/>
              <a:t>                                 SIDDHAPURA YASH(170760107055)</a:t>
            </a:r>
          </a:p>
          <a:p>
            <a:br>
              <a:rPr lang="en-US" sz="9600" dirty="0"/>
            </a:br>
            <a:r>
              <a:rPr lang="en-US" sz="11200" dirty="0"/>
              <a:t>GUIDED BY : Prof. </a:t>
            </a:r>
            <a:r>
              <a:rPr lang="en-US" sz="11200" dirty="0" err="1"/>
              <a:t>Drashti</a:t>
            </a:r>
            <a:r>
              <a:rPr lang="en-US" sz="11200" dirty="0"/>
              <a:t> J. Chauhan</a:t>
            </a:r>
            <a:br>
              <a:rPr lang="en-US" sz="11200" dirty="0"/>
            </a:br>
            <a:r>
              <a:rPr lang="en-US" sz="11200" dirty="0"/>
              <a:t> 	   </a:t>
            </a:r>
          </a:p>
        </p:txBody>
      </p:sp>
      <p:pic>
        <p:nvPicPr>
          <p:cNvPr id="4" name="Picture 3" descr="ssasit.png"/>
          <p:cNvPicPr>
            <a:picLocks noChangeAspect="1"/>
          </p:cNvPicPr>
          <p:nvPr/>
        </p:nvPicPr>
        <p:blipFill>
          <a:blip r:embed="rId2" cstate="print"/>
          <a:stretch>
            <a:fillRect/>
          </a:stretch>
        </p:blipFill>
        <p:spPr>
          <a:xfrm>
            <a:off x="1066800" y="381000"/>
            <a:ext cx="1905000" cy="1512629"/>
          </a:xfrm>
          <a:prstGeom prst="rect">
            <a:avLst/>
          </a:prstGeom>
        </p:spPr>
      </p:pic>
      <p:pic>
        <p:nvPicPr>
          <p:cNvPr id="5" name="Picture 4" descr="gtu.jpg"/>
          <p:cNvPicPr>
            <a:picLocks noChangeAspect="1"/>
          </p:cNvPicPr>
          <p:nvPr/>
        </p:nvPicPr>
        <p:blipFill>
          <a:blip r:embed="rId3" cstate="print"/>
          <a:stretch>
            <a:fillRect/>
          </a:stretch>
        </p:blipFill>
        <p:spPr>
          <a:xfrm>
            <a:off x="7086600" y="762000"/>
            <a:ext cx="1824047" cy="116974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63A8A-3A57-48F9-85DF-7CFE6F76F62A}"/>
              </a:ext>
            </a:extLst>
          </p:cNvPr>
          <p:cNvSpPr>
            <a:spLocks noGrp="1"/>
          </p:cNvSpPr>
          <p:nvPr>
            <p:ph type="title"/>
          </p:nvPr>
        </p:nvSpPr>
        <p:spPr>
          <a:xfrm>
            <a:off x="1036320" y="152400"/>
            <a:ext cx="7498080" cy="1143000"/>
          </a:xfrm>
        </p:spPr>
        <p:txBody>
          <a:bodyPr>
            <a:normAutofit/>
          </a:bodyPr>
          <a:lstStyle/>
          <a:p>
            <a:r>
              <a:rPr lang="en-US" sz="4400" b="1" dirty="0">
                <a:effectLst/>
                <a:latin typeface="Arial" pitchFamily="34" charset="0"/>
                <a:ea typeface="Segoe UI" panose="020B0502040204020203" pitchFamily="34" charset="0"/>
                <a:cs typeface="Arial" pitchFamily="34" charset="0"/>
              </a:rPr>
              <a:t>Modules of the System</a:t>
            </a:r>
            <a:endParaRPr lang="en-US" dirty="0">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F0D67B9E-AB76-4939-B1BC-BF9EF292B03A}"/>
              </a:ext>
            </a:extLst>
          </p:cNvPr>
          <p:cNvSpPr>
            <a:spLocks noGrp="1"/>
          </p:cNvSpPr>
          <p:nvPr>
            <p:ph idx="1"/>
          </p:nvPr>
        </p:nvSpPr>
        <p:spPr>
          <a:xfrm>
            <a:off x="1435608" y="1447800"/>
            <a:ext cx="7098792" cy="4800600"/>
          </a:xfrm>
        </p:spPr>
        <p:txBody>
          <a:bodyPr anchor="t">
            <a:normAutofit lnSpcReduction="10000"/>
          </a:bodyPr>
          <a:lstStyle/>
          <a:p>
            <a:pPr marL="0" marR="0" lvl="0" indent="0">
              <a:spcBef>
                <a:spcPts val="0"/>
              </a:spcBef>
              <a:spcAft>
                <a:spcPts val="0"/>
              </a:spcAft>
              <a:buNone/>
              <a:tabLst>
                <a:tab pos="508000" algn="l"/>
              </a:tabLst>
            </a:pPr>
            <a:r>
              <a:rPr lang="en-US" dirty="0">
                <a:effectLst/>
                <a:latin typeface="Arial" pitchFamily="34" charset="0"/>
                <a:ea typeface="Segoe UI" panose="020B0502040204020203" pitchFamily="34" charset="0"/>
                <a:cs typeface="Arial" pitchFamily="34" charset="0"/>
              </a:rPr>
              <a:t>1.Admin</a:t>
            </a:r>
          </a:p>
          <a:p>
            <a:pPr marL="0" marR="0" lvl="0" indent="0">
              <a:spcBef>
                <a:spcPts val="0"/>
              </a:spcBef>
              <a:spcAft>
                <a:spcPts val="0"/>
              </a:spcAft>
              <a:buFont typeface="Wingdings" pitchFamily="2" charset="2"/>
              <a:buChar char="Ø"/>
              <a:tabLst>
                <a:tab pos="508000" algn="l"/>
              </a:tabLst>
            </a:pPr>
            <a:r>
              <a:rPr lang="en-US" dirty="0">
                <a:latin typeface="Arial" pitchFamily="34" charset="0"/>
                <a:ea typeface="Calibri" panose="020F0502020204030204" pitchFamily="34" charset="0"/>
                <a:cs typeface="Arial" pitchFamily="34" charset="0"/>
              </a:rPr>
              <a:t>This module is used by the admin to look over the details of scrap.</a:t>
            </a:r>
            <a:endParaRPr lang="en-US" dirty="0">
              <a:effectLst/>
              <a:latin typeface="Arial" pitchFamily="34" charset="0"/>
              <a:ea typeface="Segoe UI" panose="020B0502040204020203" pitchFamily="34" charset="0"/>
              <a:cs typeface="Arial" pitchFamily="34" charset="0"/>
            </a:endParaRPr>
          </a:p>
          <a:p>
            <a:pPr marL="0" marR="0" lvl="0" indent="0">
              <a:spcBef>
                <a:spcPts val="0"/>
              </a:spcBef>
              <a:spcAft>
                <a:spcPts val="0"/>
              </a:spcAft>
              <a:buNone/>
              <a:tabLst>
                <a:tab pos="508000" algn="l"/>
              </a:tabLst>
            </a:pPr>
            <a:r>
              <a:rPr lang="en-US" dirty="0">
                <a:effectLst/>
                <a:latin typeface="Arial" pitchFamily="34" charset="0"/>
                <a:ea typeface="Segoe UI" panose="020B0502040204020203" pitchFamily="34" charset="0"/>
                <a:cs typeface="Arial" pitchFamily="34" charset="0"/>
              </a:rPr>
              <a:t>2.Garbage or Scrap </a:t>
            </a:r>
            <a:r>
              <a:rPr lang="en-US" dirty="0">
                <a:latin typeface="Arial" pitchFamily="34" charset="0"/>
                <a:ea typeface="Segoe UI" panose="020B0502040204020203" pitchFamily="34" charset="0"/>
                <a:cs typeface="Arial" pitchFamily="34" charset="0"/>
              </a:rPr>
              <a:t>C</a:t>
            </a:r>
            <a:r>
              <a:rPr lang="en-US" dirty="0">
                <a:effectLst/>
                <a:latin typeface="Arial" pitchFamily="34" charset="0"/>
                <a:ea typeface="Segoe UI" panose="020B0502040204020203" pitchFamily="34" charset="0"/>
                <a:cs typeface="Arial" pitchFamily="34" charset="0"/>
              </a:rPr>
              <a:t>ollector</a:t>
            </a:r>
            <a:endParaRPr lang="en-US" dirty="0">
              <a:effectLst/>
              <a:latin typeface="Arial" pitchFamily="34" charset="0"/>
              <a:ea typeface="Calibri" panose="020F0502020204030204" pitchFamily="34" charset="0"/>
              <a:cs typeface="Arial" pitchFamily="34" charset="0"/>
            </a:endParaRPr>
          </a:p>
          <a:p>
            <a:pPr marL="0" marR="0" indent="0">
              <a:lnSpc>
                <a:spcPts val="125"/>
              </a:lnSpc>
              <a:spcBef>
                <a:spcPts val="0"/>
              </a:spcBef>
              <a:spcAft>
                <a:spcPts val="0"/>
              </a:spcAft>
              <a:buNone/>
            </a:pPr>
            <a:r>
              <a:rPr lang="en-US" dirty="0">
                <a:effectLst/>
                <a:latin typeface="Arial" pitchFamily="34" charset="0"/>
                <a:ea typeface="Segoe UI" panose="020B0502040204020203" pitchFamily="34" charset="0"/>
                <a:cs typeface="Arial" pitchFamily="34" charset="0"/>
              </a:rPr>
              <a:t> </a:t>
            </a:r>
            <a:endParaRPr lang="en-US" dirty="0">
              <a:effectLst/>
              <a:latin typeface="Arial" pitchFamily="34" charset="0"/>
              <a:ea typeface="Calibri" panose="020F0502020204030204" pitchFamily="34" charset="0"/>
              <a:cs typeface="Arial" pitchFamily="34" charset="0"/>
            </a:endParaRPr>
          </a:p>
          <a:p>
            <a:pPr marL="0" indent="0">
              <a:spcBef>
                <a:spcPts val="0"/>
              </a:spcBef>
              <a:buFont typeface="Wingdings" pitchFamily="2" charset="2"/>
              <a:buChar char="Ø"/>
              <a:tabLst>
                <a:tab pos="508000" algn="l"/>
              </a:tabLst>
            </a:pPr>
            <a:r>
              <a:rPr lang="en-US" dirty="0">
                <a:latin typeface="Arial" pitchFamily="34" charset="0"/>
                <a:ea typeface="Segoe UI" panose="020B0502040204020203" pitchFamily="34" charset="0"/>
                <a:cs typeface="Arial" pitchFamily="34" charset="0"/>
              </a:rPr>
              <a:t>S</a:t>
            </a:r>
            <a:r>
              <a:rPr lang="en-US" dirty="0">
                <a:effectLst/>
                <a:latin typeface="Arial" pitchFamily="34" charset="0"/>
                <a:ea typeface="Segoe UI" panose="020B0502040204020203" pitchFamily="34" charset="0"/>
                <a:cs typeface="Arial" pitchFamily="34" charset="0"/>
              </a:rPr>
              <a:t>crap collecto</a:t>
            </a:r>
            <a:r>
              <a:rPr lang="en-US" dirty="0">
                <a:latin typeface="Arial" pitchFamily="34" charset="0"/>
                <a:ea typeface="Segoe UI" panose="020B0502040204020203" pitchFamily="34" charset="0"/>
                <a:cs typeface="Arial" pitchFamily="34" charset="0"/>
              </a:rPr>
              <a:t>r will use this module to check their work to be done and collect money from wallet.</a:t>
            </a:r>
            <a:endParaRPr lang="en-US" dirty="0">
              <a:effectLst/>
              <a:latin typeface="Arial" pitchFamily="34" charset="0"/>
              <a:ea typeface="Segoe UI" panose="020B0502040204020203" pitchFamily="34" charset="0"/>
              <a:cs typeface="Arial" pitchFamily="34" charset="0"/>
            </a:endParaRPr>
          </a:p>
          <a:p>
            <a:pPr marL="0" marR="0" lvl="0" indent="0">
              <a:spcBef>
                <a:spcPts val="0"/>
              </a:spcBef>
              <a:spcAft>
                <a:spcPts val="0"/>
              </a:spcAft>
              <a:buNone/>
              <a:tabLst>
                <a:tab pos="508000" algn="l"/>
              </a:tabLst>
            </a:pPr>
            <a:r>
              <a:rPr lang="en-US" dirty="0">
                <a:effectLst/>
                <a:latin typeface="Arial" pitchFamily="34" charset="0"/>
                <a:ea typeface="Segoe UI" panose="020B0502040204020203" pitchFamily="34" charset="0"/>
                <a:cs typeface="Arial" pitchFamily="34" charset="0"/>
              </a:rPr>
              <a:t>3.Customer</a:t>
            </a:r>
          </a:p>
          <a:p>
            <a:pPr marL="0" marR="0" lvl="0" indent="0">
              <a:spcBef>
                <a:spcPts val="0"/>
              </a:spcBef>
              <a:spcAft>
                <a:spcPts val="0"/>
              </a:spcAft>
              <a:buFont typeface="Wingdings" pitchFamily="2" charset="2"/>
              <a:buChar char="Ø"/>
              <a:tabLst>
                <a:tab pos="508000" algn="l"/>
              </a:tabLst>
            </a:pPr>
            <a:r>
              <a:rPr lang="en-US" dirty="0">
                <a:latin typeface="Arial" pitchFamily="34" charset="0"/>
                <a:ea typeface="Calibri" panose="020F0502020204030204" pitchFamily="34" charset="0"/>
                <a:cs typeface="Arial" pitchFamily="34" charset="0"/>
              </a:rPr>
              <a:t>Customer will use this module to request for selling of their scrap. </a:t>
            </a:r>
            <a:endParaRPr lang="en-US" dirty="0">
              <a:effectLst/>
              <a:latin typeface="Arial" pitchFamily="34" charset="0"/>
              <a:ea typeface="Calibri" panose="020F0502020204030204" pitchFamily="34" charset="0"/>
              <a:cs typeface="Arial" pitchFamily="34" charset="0"/>
            </a:endParaRPr>
          </a:p>
          <a:p>
            <a:endParaRPr lang="en-US" sz="4800" dirty="0">
              <a:latin typeface="Arial" pitchFamily="34" charset="0"/>
              <a:cs typeface="Arial" pitchFamily="34" charset="0"/>
            </a:endParaRPr>
          </a:p>
        </p:txBody>
      </p:sp>
    </p:spTree>
    <p:extLst>
      <p:ext uri="{BB962C8B-B14F-4D97-AF65-F5344CB8AC3E}">
        <p14:creationId xmlns:p14="http://schemas.microsoft.com/office/powerpoint/2010/main" val="3702083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dirty="0">
                <a:effectLst/>
                <a:latin typeface="Arial" pitchFamily="34" charset="0"/>
                <a:cs typeface="Arial" pitchFamily="34" charset="0"/>
              </a:rPr>
              <a:t>Admin Module</a:t>
            </a:r>
            <a:endParaRPr lang="en-US" b="1" dirty="0">
              <a:effectLst/>
              <a:latin typeface="Arial" pitchFamily="34" charset="0"/>
              <a:cs typeface="Arial" pitchFamily="34" charset="0"/>
            </a:endParaRPr>
          </a:p>
        </p:txBody>
      </p:sp>
      <p:pic>
        <p:nvPicPr>
          <p:cNvPr id="6" name="Content Placeholder 5" descr="Screenshot (163).png"/>
          <p:cNvPicPr>
            <a:picLocks noGrp="1" noChangeAspect="1"/>
          </p:cNvPicPr>
          <p:nvPr>
            <p:ph idx="1"/>
          </p:nvPr>
        </p:nvPicPr>
        <p:blipFill>
          <a:blip r:embed="rId2" cstate="print"/>
          <a:stretch>
            <a:fillRect/>
          </a:stretch>
        </p:blipFill>
        <p:spPr>
          <a:xfrm>
            <a:off x="1435100" y="1943968"/>
            <a:ext cx="7499350" cy="4456832"/>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effectLst/>
                <a:latin typeface="Arial" pitchFamily="34" charset="0"/>
                <a:cs typeface="Arial" pitchFamily="34" charset="0"/>
              </a:rPr>
              <a:t>CONTINUE…</a:t>
            </a:r>
          </a:p>
        </p:txBody>
      </p:sp>
      <p:pic>
        <p:nvPicPr>
          <p:cNvPr id="2050" name="Picture 2"/>
          <p:cNvPicPr>
            <a:picLocks noGrp="1" noChangeAspect="1" noChangeArrowheads="1"/>
          </p:cNvPicPr>
          <p:nvPr>
            <p:ph idx="1"/>
          </p:nvPr>
        </p:nvPicPr>
        <p:blipFill>
          <a:blip r:embed="rId2" cstate="print"/>
          <a:srcRect/>
          <a:stretch>
            <a:fillRect/>
          </a:stretch>
        </p:blipFill>
        <p:spPr bwMode="auto">
          <a:xfrm>
            <a:off x="1435100" y="1945920"/>
            <a:ext cx="7499350" cy="4378679"/>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3074" name="Picture 2"/>
          <p:cNvPicPr>
            <a:picLocks noGrp="1" noChangeAspect="1" noChangeArrowheads="1"/>
          </p:cNvPicPr>
          <p:nvPr>
            <p:ph idx="1"/>
          </p:nvPr>
        </p:nvPicPr>
        <p:blipFill>
          <a:blip r:embed="rId2" cstate="print"/>
          <a:srcRect/>
          <a:stretch>
            <a:fillRect/>
          </a:stretch>
        </p:blipFill>
        <p:spPr bwMode="auto">
          <a:xfrm>
            <a:off x="1435100" y="1945920"/>
            <a:ext cx="7499350" cy="4531079"/>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4098" name="Picture 2"/>
          <p:cNvPicPr>
            <a:picLocks noGrp="1" noChangeAspect="1" noChangeArrowheads="1"/>
          </p:cNvPicPr>
          <p:nvPr>
            <p:ph idx="1"/>
          </p:nvPr>
        </p:nvPicPr>
        <p:blipFill>
          <a:blip r:embed="rId2" cstate="print"/>
          <a:srcRect/>
          <a:stretch>
            <a:fillRect/>
          </a:stretch>
        </p:blipFill>
        <p:spPr bwMode="auto">
          <a:xfrm>
            <a:off x="1435100" y="1945920"/>
            <a:ext cx="7499350" cy="4454879"/>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5122" name="Picture 2"/>
          <p:cNvPicPr>
            <a:picLocks noGrp="1" noChangeAspect="1" noChangeArrowheads="1"/>
          </p:cNvPicPr>
          <p:nvPr>
            <p:ph idx="1"/>
          </p:nvPr>
        </p:nvPicPr>
        <p:blipFill>
          <a:blip r:embed="rId2" cstate="print"/>
          <a:srcRect/>
          <a:stretch>
            <a:fillRect/>
          </a:stretch>
        </p:blipFill>
        <p:spPr bwMode="auto">
          <a:xfrm>
            <a:off x="1435100" y="1945920"/>
            <a:ext cx="7499350" cy="4454879"/>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effectLst/>
                <a:latin typeface="Arial" pitchFamily="34" charset="0"/>
                <a:cs typeface="Arial" pitchFamily="34" charset="0"/>
              </a:rPr>
              <a:t>Scrap Collector Module</a:t>
            </a:r>
          </a:p>
        </p:txBody>
      </p:sp>
      <p:pic>
        <p:nvPicPr>
          <p:cNvPr id="13314" name="Picture 2"/>
          <p:cNvPicPr>
            <a:picLocks noGrp="1" noChangeAspect="1" noChangeArrowheads="1"/>
          </p:cNvPicPr>
          <p:nvPr>
            <p:ph idx="1"/>
          </p:nvPr>
        </p:nvPicPr>
        <p:blipFill>
          <a:blip r:embed="rId2" cstate="print"/>
          <a:srcRect/>
          <a:stretch>
            <a:fillRect/>
          </a:stretch>
        </p:blipFill>
        <p:spPr bwMode="auto">
          <a:xfrm>
            <a:off x="1435100" y="1945920"/>
            <a:ext cx="7499350" cy="4531079"/>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4338" name="Picture 2"/>
          <p:cNvPicPr>
            <a:picLocks noGrp="1" noChangeAspect="1" noChangeArrowheads="1"/>
          </p:cNvPicPr>
          <p:nvPr>
            <p:ph idx="1"/>
          </p:nvPr>
        </p:nvPicPr>
        <p:blipFill>
          <a:blip r:embed="rId2" cstate="print"/>
          <a:srcRect/>
          <a:stretch>
            <a:fillRect/>
          </a:stretch>
        </p:blipFill>
        <p:spPr bwMode="auto">
          <a:xfrm>
            <a:off x="1435100" y="1945920"/>
            <a:ext cx="7499350" cy="4531079"/>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b="1" dirty="0"/>
          </a:p>
        </p:txBody>
      </p:sp>
      <p:pic>
        <p:nvPicPr>
          <p:cNvPr id="15362" name="Picture 2"/>
          <p:cNvPicPr>
            <a:picLocks noGrp="1" noChangeAspect="1" noChangeArrowheads="1"/>
          </p:cNvPicPr>
          <p:nvPr>
            <p:ph idx="1"/>
          </p:nvPr>
        </p:nvPicPr>
        <p:blipFill>
          <a:blip r:embed="rId2" cstate="print"/>
          <a:srcRect/>
          <a:stretch>
            <a:fillRect/>
          </a:stretch>
        </p:blipFill>
        <p:spPr bwMode="auto">
          <a:xfrm>
            <a:off x="1435100" y="1945920"/>
            <a:ext cx="7499350" cy="4607279"/>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6386" name="Picture 2"/>
          <p:cNvPicPr>
            <a:picLocks noGrp="1" noChangeAspect="1" noChangeArrowheads="1"/>
          </p:cNvPicPr>
          <p:nvPr>
            <p:ph idx="1"/>
          </p:nvPr>
        </p:nvPicPr>
        <p:blipFill>
          <a:blip r:embed="rId2" cstate="print"/>
          <a:srcRect/>
          <a:stretch>
            <a:fillRect/>
          </a:stretch>
        </p:blipFill>
        <p:spPr bwMode="auto">
          <a:xfrm>
            <a:off x="1435100" y="1945920"/>
            <a:ext cx="7499350" cy="4607279"/>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4400" b="1" dirty="0">
                <a:solidFill>
                  <a:schemeClr val="tx1"/>
                </a:solidFill>
                <a:effectLst/>
                <a:latin typeface="Arial" panose="020B0604020202020204" pitchFamily="34" charset="0"/>
                <a:ea typeface="Segoe UI" panose="020B0502040204020203" pitchFamily="34" charset="0"/>
                <a:cs typeface="Arial" panose="020B0604020202020204" pitchFamily="34" charset="0"/>
              </a:rPr>
              <a:t>Project Definition</a:t>
            </a:r>
            <a:endParaRPr lang="en-US" dirty="0"/>
          </a:p>
        </p:txBody>
      </p:sp>
      <p:sp>
        <p:nvSpPr>
          <p:cNvPr id="3" name="Content Placeholder 2"/>
          <p:cNvSpPr>
            <a:spLocks noGrp="1"/>
          </p:cNvSpPr>
          <p:nvPr>
            <p:ph idx="1"/>
          </p:nvPr>
        </p:nvSpPr>
        <p:spPr/>
        <p:txBody>
          <a:bodyPr numCol="1">
            <a:normAutofit lnSpcReduction="10000"/>
          </a:bodyPr>
          <a:lstStyle/>
          <a:p>
            <a:pPr>
              <a:buFont typeface="Wingdings" pitchFamily="2" charset="2"/>
              <a:buChar char="Ø"/>
            </a:pPr>
            <a:r>
              <a:rPr lang="en-US" dirty="0">
                <a:latin typeface="Arial" pitchFamily="34" charset="0"/>
                <a:cs typeface="Arial" pitchFamily="34" charset="0"/>
              </a:rPr>
              <a:t>ScrapDeal is a web-application that will allow users to sell their scraps without going anywhere.</a:t>
            </a:r>
          </a:p>
          <a:p>
            <a:pPr>
              <a:buFont typeface="Wingdings" pitchFamily="2" charset="2"/>
              <a:buChar char="Ø"/>
            </a:pPr>
            <a:r>
              <a:rPr lang="en-US" dirty="0">
                <a:latin typeface="Arial" pitchFamily="34" charset="0"/>
                <a:cs typeface="Arial" pitchFamily="34" charset="0"/>
              </a:rPr>
              <a:t>Using it customers can sell their scraps with time and resource optimization.</a:t>
            </a:r>
          </a:p>
          <a:p>
            <a:pPr>
              <a:buFont typeface="Wingdings" pitchFamily="2" charset="2"/>
              <a:buChar char="Ø"/>
            </a:pPr>
            <a:r>
              <a:rPr lang="en-US" dirty="0">
                <a:latin typeface="Arial" pitchFamily="34" charset="0"/>
                <a:cs typeface="Arial" pitchFamily="34" charset="0"/>
              </a:rPr>
              <a:t>It also allows more secure transaction using wallet.  </a:t>
            </a:r>
          </a:p>
          <a:p>
            <a:pPr>
              <a:buFont typeface="Wingdings" pitchFamily="2" charset="2"/>
              <a:buChar char="Ø"/>
            </a:pPr>
            <a:r>
              <a:rPr lang="en-US" dirty="0">
                <a:latin typeface="Arial" pitchFamily="34" charset="0"/>
                <a:cs typeface="Arial" pitchFamily="34" charset="0"/>
              </a:rPr>
              <a:t>This project is mainly designed using </a:t>
            </a:r>
            <a:r>
              <a:rPr lang="en-US" dirty="0" err="1">
                <a:latin typeface="Arial" pitchFamily="34" charset="0"/>
                <a:cs typeface="Arial" pitchFamily="34" charset="0"/>
              </a:rPr>
              <a:t>ReactJs</a:t>
            </a:r>
            <a:r>
              <a:rPr lang="en-US" dirty="0">
                <a:latin typeface="Arial" pitchFamily="34" charset="0"/>
                <a:cs typeface="Arial" pitchFamily="34" charset="0"/>
              </a:rPr>
              <a:t> and </a:t>
            </a:r>
            <a:r>
              <a:rPr lang="en-US" dirty="0" err="1">
                <a:latin typeface="Arial" pitchFamily="34" charset="0"/>
                <a:cs typeface="Arial" pitchFamily="34" charset="0"/>
              </a:rPr>
              <a:t>MongoDB</a:t>
            </a:r>
            <a:r>
              <a:rPr lang="en-US" dirty="0">
                <a:latin typeface="Arial" pitchFamily="34" charset="0"/>
                <a:cs typeface="Arial" pitchFamily="34" charset="0"/>
              </a:rPr>
              <a: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7410" name="Picture 2"/>
          <p:cNvPicPr>
            <a:picLocks noGrp="1" noChangeAspect="1" noChangeArrowheads="1"/>
          </p:cNvPicPr>
          <p:nvPr>
            <p:ph idx="1"/>
          </p:nvPr>
        </p:nvPicPr>
        <p:blipFill>
          <a:blip r:embed="rId2" cstate="print"/>
          <a:srcRect/>
          <a:stretch>
            <a:fillRect/>
          </a:stretch>
        </p:blipFill>
        <p:spPr bwMode="auto">
          <a:xfrm>
            <a:off x="1435100" y="1943968"/>
            <a:ext cx="7499350" cy="4609232"/>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8434" name="Picture 2"/>
          <p:cNvPicPr>
            <a:picLocks noGrp="1" noChangeAspect="1" noChangeArrowheads="1"/>
          </p:cNvPicPr>
          <p:nvPr>
            <p:ph idx="1"/>
          </p:nvPr>
        </p:nvPicPr>
        <p:blipFill>
          <a:blip r:embed="rId2" cstate="print"/>
          <a:srcRect/>
          <a:stretch>
            <a:fillRect/>
          </a:stretch>
        </p:blipFill>
        <p:spPr bwMode="auto">
          <a:xfrm>
            <a:off x="1435100" y="1943968"/>
            <a:ext cx="7499350" cy="4609232"/>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9458" name="Picture 2"/>
          <p:cNvPicPr>
            <a:picLocks noGrp="1" noChangeAspect="1" noChangeArrowheads="1"/>
          </p:cNvPicPr>
          <p:nvPr>
            <p:ph idx="1"/>
          </p:nvPr>
        </p:nvPicPr>
        <p:blipFill>
          <a:blip r:embed="rId2" cstate="print"/>
          <a:srcRect/>
          <a:stretch>
            <a:fillRect/>
          </a:stretch>
        </p:blipFill>
        <p:spPr bwMode="auto">
          <a:xfrm>
            <a:off x="1435100" y="1943968"/>
            <a:ext cx="7499350" cy="4609232"/>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effectLst/>
                <a:latin typeface="Arial" pitchFamily="34" charset="0"/>
                <a:cs typeface="Arial" pitchFamily="34" charset="0"/>
              </a:rPr>
              <a:t>Customer Module</a:t>
            </a:r>
          </a:p>
        </p:txBody>
      </p:sp>
      <p:pic>
        <p:nvPicPr>
          <p:cNvPr id="6146" name="Picture 2"/>
          <p:cNvPicPr>
            <a:picLocks noGrp="1" noChangeAspect="1" noChangeArrowheads="1"/>
          </p:cNvPicPr>
          <p:nvPr>
            <p:ph idx="1"/>
          </p:nvPr>
        </p:nvPicPr>
        <p:blipFill>
          <a:blip r:embed="rId2" cstate="print"/>
          <a:srcRect/>
          <a:stretch>
            <a:fillRect/>
          </a:stretch>
        </p:blipFill>
        <p:spPr bwMode="auto">
          <a:xfrm>
            <a:off x="1435100" y="1738908"/>
            <a:ext cx="7499350" cy="4738092"/>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7171" name="Picture 3"/>
          <p:cNvPicPr>
            <a:picLocks noGrp="1" noChangeAspect="1" noChangeArrowheads="1"/>
          </p:cNvPicPr>
          <p:nvPr>
            <p:ph idx="1"/>
          </p:nvPr>
        </p:nvPicPr>
        <p:blipFill>
          <a:blip r:embed="rId2" cstate="print"/>
          <a:srcRect/>
          <a:stretch>
            <a:fillRect/>
          </a:stretch>
        </p:blipFill>
        <p:spPr bwMode="auto">
          <a:xfrm>
            <a:off x="1435100" y="1738908"/>
            <a:ext cx="7499350" cy="4814292"/>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8194" name="Picture 2"/>
          <p:cNvPicPr>
            <a:picLocks noGrp="1" noChangeAspect="1" noChangeArrowheads="1"/>
          </p:cNvPicPr>
          <p:nvPr>
            <p:ph idx="1"/>
          </p:nvPr>
        </p:nvPicPr>
        <p:blipFill>
          <a:blip r:embed="rId2" cstate="print"/>
          <a:srcRect/>
          <a:stretch>
            <a:fillRect/>
          </a:stretch>
        </p:blipFill>
        <p:spPr bwMode="auto">
          <a:xfrm>
            <a:off x="1435100" y="1738908"/>
            <a:ext cx="7499350" cy="4814292"/>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9218" name="Picture 2"/>
          <p:cNvPicPr>
            <a:picLocks noGrp="1" noChangeAspect="1" noChangeArrowheads="1"/>
          </p:cNvPicPr>
          <p:nvPr>
            <p:ph idx="1"/>
          </p:nvPr>
        </p:nvPicPr>
        <p:blipFill>
          <a:blip r:embed="rId2" cstate="print"/>
          <a:srcRect/>
          <a:stretch>
            <a:fillRect/>
          </a:stretch>
        </p:blipFill>
        <p:spPr bwMode="auto">
          <a:xfrm>
            <a:off x="1435100" y="1738908"/>
            <a:ext cx="7499350" cy="4738092"/>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0242" name="Picture 2"/>
          <p:cNvPicPr>
            <a:picLocks noGrp="1" noChangeAspect="1" noChangeArrowheads="1"/>
          </p:cNvPicPr>
          <p:nvPr>
            <p:ph idx="1"/>
          </p:nvPr>
        </p:nvPicPr>
        <p:blipFill>
          <a:blip r:embed="rId2" cstate="print"/>
          <a:srcRect/>
          <a:stretch>
            <a:fillRect/>
          </a:stretch>
        </p:blipFill>
        <p:spPr bwMode="auto">
          <a:xfrm>
            <a:off x="1435100" y="1738908"/>
            <a:ext cx="7499350" cy="4738092"/>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1266" name="Picture 2"/>
          <p:cNvPicPr>
            <a:picLocks noGrp="1" noChangeAspect="1" noChangeArrowheads="1"/>
          </p:cNvPicPr>
          <p:nvPr>
            <p:ph idx="1"/>
          </p:nvPr>
        </p:nvPicPr>
        <p:blipFill>
          <a:blip r:embed="rId2" cstate="print"/>
          <a:srcRect/>
          <a:stretch>
            <a:fillRect/>
          </a:stretch>
        </p:blipFill>
        <p:spPr bwMode="auto">
          <a:xfrm>
            <a:off x="1435100" y="1738908"/>
            <a:ext cx="7499350" cy="4738092"/>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b="1" dirty="0">
                <a:effectLst/>
                <a:latin typeface="Arial" pitchFamily="34" charset="0"/>
                <a:cs typeface="Arial" pitchFamily="34" charset="0"/>
              </a:rPr>
              <a:t>CONTINUE…</a:t>
            </a:r>
            <a:endParaRPr lang="en-US" dirty="0"/>
          </a:p>
        </p:txBody>
      </p:sp>
      <p:pic>
        <p:nvPicPr>
          <p:cNvPr id="12290" name="Picture 2"/>
          <p:cNvPicPr>
            <a:picLocks noGrp="1" noChangeAspect="1" noChangeArrowheads="1"/>
          </p:cNvPicPr>
          <p:nvPr>
            <p:ph idx="1"/>
          </p:nvPr>
        </p:nvPicPr>
        <p:blipFill>
          <a:blip r:embed="rId2" cstate="print"/>
          <a:srcRect/>
          <a:stretch>
            <a:fillRect/>
          </a:stretch>
        </p:blipFill>
        <p:spPr bwMode="auto">
          <a:xfrm>
            <a:off x="1435100" y="1738908"/>
            <a:ext cx="7499350" cy="4738092"/>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4400" b="1" dirty="0">
                <a:solidFill>
                  <a:schemeClr val="tx1"/>
                </a:solidFill>
                <a:effectLst/>
                <a:latin typeface="Arial" panose="020B0604020202020204" pitchFamily="34" charset="0"/>
                <a:ea typeface="Segoe UI" panose="020B0502040204020203" pitchFamily="34" charset="0"/>
                <a:cs typeface="Arial" panose="020B0604020202020204" pitchFamily="34" charset="0"/>
              </a:rPr>
              <a:t>Problems Faced Today</a:t>
            </a:r>
            <a:endParaRPr lang="en-US" dirty="0"/>
          </a:p>
        </p:txBody>
      </p:sp>
      <p:sp>
        <p:nvSpPr>
          <p:cNvPr id="3" name="Content Placeholder 2"/>
          <p:cNvSpPr>
            <a:spLocks noGrp="1"/>
          </p:cNvSpPr>
          <p:nvPr>
            <p:ph idx="1"/>
          </p:nvPr>
        </p:nvSpPr>
        <p:spPr/>
        <p:txBody>
          <a:bodyPr/>
          <a:lstStyle/>
          <a:p>
            <a:pPr marL="596646" indent="-514350">
              <a:buFont typeface="+mj-lt"/>
              <a:buAutoNum type="arabicPeriod"/>
            </a:pPr>
            <a:r>
              <a:rPr lang="en-US" dirty="0">
                <a:latin typeface="Arial" pitchFamily="34" charset="0"/>
                <a:cs typeface="Arial" pitchFamily="34" charset="0"/>
              </a:rPr>
              <a:t>Customers have to search for shops of scrap purchasers.</a:t>
            </a:r>
          </a:p>
          <a:p>
            <a:pPr marL="596646" indent="-514350">
              <a:buFont typeface="+mj-lt"/>
              <a:buAutoNum type="arabicPeriod"/>
            </a:pPr>
            <a:r>
              <a:rPr lang="en-US" dirty="0">
                <a:latin typeface="Arial" pitchFamily="34" charset="0"/>
                <a:cs typeface="Arial" pitchFamily="34" charset="0"/>
              </a:rPr>
              <a:t> They have to settle for cost lesser than that can be given.</a:t>
            </a:r>
          </a:p>
          <a:p>
            <a:pPr marL="596646" indent="-514350">
              <a:buFont typeface="+mj-lt"/>
              <a:buAutoNum type="arabicPeriod"/>
            </a:pPr>
            <a:r>
              <a:rPr lang="en-US" dirty="0">
                <a:latin typeface="Arial" pitchFamily="34" charset="0"/>
                <a:cs typeface="Arial" pitchFamily="34" charset="0"/>
              </a:rPr>
              <a:t>Users have to utilize their resource i.e.  Fuel to go to the shops.</a:t>
            </a:r>
          </a:p>
          <a:p>
            <a:pPr marL="596646" indent="-514350">
              <a:buFont typeface="+mj-lt"/>
              <a:buAutoNum type="arabicPeriod"/>
            </a:pPr>
            <a:r>
              <a:rPr lang="en-US" dirty="0">
                <a:latin typeface="Arial" pitchFamily="34" charset="0"/>
                <a:cs typeface="Arial" pitchFamily="34" charset="0"/>
              </a:rPr>
              <a:t>Sometimes customers have to wander and visit more than one shop for getting best price for their scrap.</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effectLst/>
                <a:latin typeface="Arial" pitchFamily="34" charset="0"/>
                <a:cs typeface="Arial" pitchFamily="34" charset="0"/>
              </a:rPr>
              <a:t>Conclusion</a:t>
            </a:r>
          </a:p>
        </p:txBody>
      </p:sp>
      <p:sp>
        <p:nvSpPr>
          <p:cNvPr id="3" name="Content Placeholder 2"/>
          <p:cNvSpPr>
            <a:spLocks noGrp="1"/>
          </p:cNvSpPr>
          <p:nvPr>
            <p:ph idx="1"/>
          </p:nvPr>
        </p:nvSpPr>
        <p:spPr/>
        <p:txBody>
          <a:bodyPr/>
          <a:lstStyle/>
          <a:p>
            <a:r>
              <a:rPr lang="en-US" dirty="0">
                <a:latin typeface="Arial" pitchFamily="34" charset="0"/>
                <a:cs typeface="Arial" pitchFamily="34" charset="0"/>
              </a:rPr>
              <a:t>TO Conclude, ScrapDeal mainly focuses on Customer Relaxation by providing them an web application that can be used to select the scraps, book an collector and sell them without travelling anywhere in search of a scrap collector which will be beneficial in both time and resource optimization.</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2133600" y="2438400"/>
            <a:ext cx="6100927" cy="2554545"/>
          </a:xfrm>
          <a:prstGeom prst="rect">
            <a:avLst/>
          </a:prstGeom>
          <a:noFill/>
        </p:spPr>
        <p:txBody>
          <a:bodyPr wrap="square" lIns="91440" tIns="45720" rIns="91440" bIns="45720" anchor="ctr">
            <a:spAutoFit/>
          </a:bodyPr>
          <a:lstStyle/>
          <a:p>
            <a:pPr algn="ctr"/>
            <a:r>
              <a:rPr lang="en-US" sz="8800" b="1" cap="none" spc="0" dirty="0">
                <a:ln w="18000">
                  <a:solidFill>
                    <a:schemeClr val="accent2">
                      <a:satMod val="140000"/>
                    </a:schemeClr>
                  </a:solidFill>
                  <a:prstDash val="solid"/>
                  <a:miter lim="800000"/>
                </a:ln>
                <a:noFill/>
                <a:effectLst>
                  <a:outerShdw blurRad="25500" dist="23000" dir="7020000" algn="tl">
                    <a:srgbClr val="000000">
                      <a:alpha val="50000"/>
                    </a:srgbClr>
                  </a:outerShdw>
                </a:effectLst>
              </a:rPr>
              <a:t>THANK</a:t>
            </a:r>
            <a:r>
              <a:rPr lang="en-US" sz="7200" b="1" cap="none" spc="0" dirty="0">
                <a:ln w="18000">
                  <a:solidFill>
                    <a:schemeClr val="accent2">
                      <a:satMod val="140000"/>
                    </a:schemeClr>
                  </a:solidFill>
                  <a:prstDash val="solid"/>
                  <a:miter lim="800000"/>
                </a:ln>
                <a:noFill/>
                <a:effectLst>
                  <a:outerShdw blurRad="25500" dist="23000" dir="7020000" algn="tl">
                    <a:srgbClr val="000000">
                      <a:alpha val="50000"/>
                    </a:srgbClr>
                  </a:outerShdw>
                </a:effectLst>
              </a:rPr>
              <a:t>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24C7A-9341-4F6F-A225-E4CA354E800A}"/>
              </a:ext>
            </a:extLst>
          </p:cNvPr>
          <p:cNvSpPr>
            <a:spLocks noGrp="1"/>
          </p:cNvSpPr>
          <p:nvPr>
            <p:ph type="title"/>
          </p:nvPr>
        </p:nvSpPr>
        <p:spPr>
          <a:xfrm>
            <a:off x="1435608" y="152400"/>
            <a:ext cx="7498080" cy="1371600"/>
          </a:xfrm>
        </p:spPr>
        <p:txBody>
          <a:bodyPr>
            <a:normAutofit fontScale="90000"/>
          </a:bodyPr>
          <a:lstStyle/>
          <a:p>
            <a:pPr lvl="0" eaLnBrk="0" fontAlgn="base" hangingPunct="0">
              <a:spcAft>
                <a:spcPct val="0"/>
              </a:spcAft>
            </a:pPr>
            <a:br>
              <a:rPr lang="en-US" altLang="en-US" sz="1200" dirty="0">
                <a:solidFill>
                  <a:schemeClr val="tx1"/>
                </a:solidFill>
                <a:effectLst/>
                <a:latin typeface="Arial" panose="020B0604020202020204" pitchFamily="34" charset="0"/>
              </a:rPr>
            </a:br>
            <a:br>
              <a:rPr lang="en-US" altLang="en-US" sz="1200" dirty="0">
                <a:solidFill>
                  <a:schemeClr val="tx1"/>
                </a:solidFill>
                <a:effectLst/>
                <a:latin typeface="Arial" panose="020B0604020202020204" pitchFamily="34" charset="0"/>
              </a:rPr>
            </a:br>
            <a:br>
              <a:rPr lang="en-US" altLang="en-US" sz="1200" dirty="0">
                <a:solidFill>
                  <a:schemeClr val="tx1"/>
                </a:solidFill>
                <a:effectLst/>
                <a:latin typeface="Arial" panose="020B0604020202020204" pitchFamily="34" charset="0"/>
              </a:rPr>
            </a:br>
            <a:r>
              <a:rPr lang="en-US" altLang="en-US" sz="4900" b="1" dirty="0">
                <a:solidFill>
                  <a:schemeClr val="tx1"/>
                </a:solidFill>
                <a:effectLst/>
                <a:latin typeface="Arial" panose="020B0604020202020204" pitchFamily="34" charset="0"/>
                <a:ea typeface="Segoe UI" panose="020B0502040204020203" pitchFamily="34" charset="0"/>
                <a:cs typeface="Arial" panose="020B0604020202020204" pitchFamily="34" charset="0"/>
              </a:rPr>
              <a:t>Solution Provided By ScrapDeal</a:t>
            </a:r>
            <a:br>
              <a:rPr lang="en-US" altLang="en-US" sz="4000" b="1" dirty="0">
                <a:solidFill>
                  <a:schemeClr val="tx1"/>
                </a:solidFill>
                <a:effectLst/>
                <a:latin typeface="Arial" panose="020B0604020202020204" pitchFamily="34" charset="0"/>
                <a:ea typeface="Segoe UI" panose="020B0502040204020203"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E7D691B9-E559-4FC5-8667-425EBF026E38}"/>
              </a:ext>
            </a:extLst>
          </p:cNvPr>
          <p:cNvSpPr>
            <a:spLocks noGrp="1"/>
          </p:cNvSpPr>
          <p:nvPr>
            <p:ph idx="1"/>
          </p:nvPr>
        </p:nvSpPr>
        <p:spPr>
          <a:xfrm>
            <a:off x="1447800" y="1600200"/>
            <a:ext cx="7498080" cy="4800600"/>
          </a:xfrm>
        </p:spPr>
        <p:txBody>
          <a:bodyPr>
            <a:normAutofit lnSpcReduction="10000"/>
          </a:bodyPr>
          <a:lstStyle/>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1. This system will manage scrap by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picking it up from door to door.</a:t>
            </a:r>
          </a:p>
          <a:p>
            <a:pPr marL="0" lvl="0" indent="0" eaLnBrk="0" fontAlgn="base" hangingPunct="0">
              <a:spcBef>
                <a:spcPct val="0"/>
              </a:spcBef>
              <a:spcAft>
                <a:spcPct val="0"/>
              </a:spcAft>
              <a:buClrTx/>
              <a:buSzTx/>
              <a:buNone/>
            </a:pPr>
            <a:endParaRPr lang="en-US" altLang="en-US" sz="1100" dirty="0">
              <a:latin typeface="Arial" panose="020B0604020202020204" pitchFamily="34" charset="0"/>
              <a:cs typeface="Arial" panose="020B0604020202020204" pitchFamily="34" charset="0"/>
            </a:endParaRPr>
          </a:p>
          <a:p>
            <a:pPr marL="0" lvl="0" indent="0" eaLnBrk="0" fontAlgn="base" hangingPunct="0">
              <a:spcBef>
                <a:spcPct val="0"/>
              </a:spcBef>
              <a:spcAft>
                <a:spcPct val="0"/>
              </a:spcAft>
              <a:buClrTx/>
              <a:buSzTx/>
              <a:buNone/>
            </a:pPr>
            <a:endParaRPr lang="en-US" altLang="en-US" sz="1100" dirty="0">
              <a:latin typeface="Arial" panose="020B0604020202020204" pitchFamily="34" charset="0"/>
            </a:endParaRP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2. This system will provide functionality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to vendors or scrap collector to pick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up scrap from any address.</a:t>
            </a:r>
          </a:p>
          <a:p>
            <a:pPr marL="0" lvl="0" indent="0" eaLnBrk="0" fontAlgn="base" hangingPunct="0">
              <a:spcBef>
                <a:spcPct val="0"/>
              </a:spcBef>
              <a:spcAft>
                <a:spcPct val="0"/>
              </a:spcAft>
              <a:buClrTx/>
              <a:buSzTx/>
              <a:buNone/>
            </a:pPr>
            <a:endParaRPr lang="en-US" altLang="en-US" dirty="0">
              <a:latin typeface="Arial" panose="020B0604020202020204" pitchFamily="34" charset="0"/>
              <a:ea typeface="Segoe UI" panose="020B0502040204020203" pitchFamily="34" charset="0"/>
              <a:cs typeface="Arial" panose="020B0604020202020204" pitchFamily="34" charset="0"/>
            </a:endParaRP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3. People who want to sell scrap, can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see rate of different type of scrap like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paper, plastic, metal, E-waste etc and </a:t>
            </a:r>
          </a:p>
          <a:p>
            <a:pPr marL="0" lvl="0" indent="0" eaLnBrk="0" fontAlgn="base" hangingPunct="0">
              <a:spcBef>
                <a:spcPct val="0"/>
              </a:spcBef>
              <a:spcAft>
                <a:spcPct val="0"/>
              </a:spcAft>
              <a:buClrTx/>
              <a:buSzTx/>
              <a:buNone/>
            </a:pPr>
            <a:r>
              <a:rPr lang="en-US" altLang="en-US" dirty="0">
                <a:latin typeface="Arial" panose="020B0604020202020204" pitchFamily="34" charset="0"/>
                <a:ea typeface="Segoe UI" panose="020B0502040204020203" pitchFamily="34" charset="0"/>
                <a:cs typeface="Arial" panose="020B0604020202020204" pitchFamily="34" charset="0"/>
              </a:rPr>
              <a:t>    can add weight of scrap.</a:t>
            </a:r>
            <a:endParaRPr lang="en-US" altLang="en-US" sz="1100" dirty="0">
              <a:latin typeface="Arial" panose="020B0604020202020204" pitchFamily="34" charset="0"/>
            </a:endParaRPr>
          </a:p>
          <a:p>
            <a:pPr marL="0" lvl="0" indent="0" eaLnBrk="0" fontAlgn="base" hangingPunct="0">
              <a:spcBef>
                <a:spcPct val="0"/>
              </a:spcBef>
              <a:spcAft>
                <a:spcPct val="0"/>
              </a:spcAft>
              <a:buClrTx/>
              <a:buSzTx/>
              <a:buNone/>
            </a:pPr>
            <a:endParaRPr lang="en-US" altLang="en-US" sz="2000" dirty="0">
              <a:latin typeface="Arial" panose="020B0604020202020204" pitchFamily="34" charset="0"/>
            </a:endParaRPr>
          </a:p>
          <a:p>
            <a:endParaRPr lang="en-US" dirty="0"/>
          </a:p>
        </p:txBody>
      </p:sp>
      <p:sp>
        <p:nvSpPr>
          <p:cNvPr id="6" name="Line 2">
            <a:extLst>
              <a:ext uri="{FF2B5EF4-FFF2-40B4-BE49-F238E27FC236}">
                <a16:creationId xmlns:a16="http://schemas.microsoft.com/office/drawing/2014/main" id="{D1815A99-3844-4598-9CAF-32CE99FE04BD}"/>
              </a:ext>
            </a:extLst>
          </p:cNvPr>
          <p:cNvSpPr>
            <a:spLocks noChangeShapeType="1"/>
          </p:cNvSpPr>
          <p:nvPr/>
        </p:nvSpPr>
        <p:spPr bwMode="auto">
          <a:xfrm>
            <a:off x="304800" y="10837863"/>
            <a:ext cx="6954838" cy="0"/>
          </a:xfrm>
          <a:prstGeom prst="line">
            <a:avLst/>
          </a:prstGeom>
          <a:noFill/>
          <a:ln w="18288">
            <a:solidFill>
              <a:srgbClr val="000000"/>
            </a:solidFill>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Rectangle 5">
            <a:extLst>
              <a:ext uri="{FF2B5EF4-FFF2-40B4-BE49-F238E27FC236}">
                <a16:creationId xmlns:a16="http://schemas.microsoft.com/office/drawing/2014/main" id="{A466D85C-7958-4C7D-BDBF-84A3B8597577}"/>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631826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effectLst/>
                <a:latin typeface="Arial" pitchFamily="34" charset="0"/>
                <a:cs typeface="Arial" pitchFamily="34" charset="0"/>
              </a:rPr>
              <a:t>Continue</a:t>
            </a:r>
            <a:r>
              <a:rPr lang="en-US" sz="4400" dirty="0">
                <a:effectLst/>
                <a:latin typeface="Arial" pitchFamily="34" charset="0"/>
                <a:cs typeface="Arial" pitchFamily="34" charset="0"/>
              </a:rPr>
              <a:t>…</a:t>
            </a:r>
          </a:p>
        </p:txBody>
      </p:sp>
      <p:sp>
        <p:nvSpPr>
          <p:cNvPr id="3" name="Content Placeholder 2"/>
          <p:cNvSpPr>
            <a:spLocks noGrp="1"/>
          </p:cNvSpPr>
          <p:nvPr>
            <p:ph idx="1"/>
          </p:nvPr>
        </p:nvSpPr>
        <p:spPr/>
        <p:txBody>
          <a:bodyPr/>
          <a:lstStyle/>
          <a:p>
            <a:pPr>
              <a:buNone/>
            </a:pPr>
            <a:r>
              <a:rPr lang="en-US" dirty="0"/>
              <a:t>4.  </a:t>
            </a:r>
            <a:r>
              <a:rPr lang="en-US" dirty="0">
                <a:latin typeface="Arial" pitchFamily="34" charset="0"/>
                <a:cs typeface="Arial" pitchFamily="34" charset="0"/>
              </a:rPr>
              <a:t>No Fuel and Lesser Time will be   </a:t>
            </a:r>
          </a:p>
          <a:p>
            <a:pPr>
              <a:buNone/>
            </a:pPr>
            <a:r>
              <a:rPr lang="en-US" dirty="0">
                <a:latin typeface="Arial" pitchFamily="34" charset="0"/>
                <a:cs typeface="Arial" pitchFamily="34" charset="0"/>
              </a:rPr>
              <a:t>    utilized as user don’t have to go     	 </a:t>
            </a:r>
          </a:p>
          <a:p>
            <a:pPr>
              <a:buNone/>
            </a:pPr>
            <a:r>
              <a:rPr lang="en-US" dirty="0">
                <a:latin typeface="Arial" pitchFamily="34" charset="0"/>
                <a:cs typeface="Arial" pitchFamily="34" charset="0"/>
              </a:rPr>
              <a:t>    anywhere for selling their scrap.              </a:t>
            </a:r>
          </a:p>
          <a:p>
            <a:pPr>
              <a:buNone/>
            </a:pPr>
            <a:r>
              <a:rPr lang="en-US" dirty="0">
                <a:latin typeface="Arial" pitchFamily="34" charset="0"/>
                <a:cs typeface="Arial" pitchFamily="34" charset="0"/>
              </a:rPr>
              <a:t>5. It will provide best price for each type </a:t>
            </a:r>
          </a:p>
          <a:p>
            <a:pPr>
              <a:buNone/>
            </a:pPr>
            <a:r>
              <a:rPr lang="en-US" dirty="0">
                <a:latin typeface="Arial" pitchFamily="34" charset="0"/>
                <a:cs typeface="Arial" pitchFamily="34" charset="0"/>
              </a:rPr>
              <a:t>    of scrap.</a:t>
            </a:r>
          </a:p>
          <a:p>
            <a:pPr>
              <a:buNone/>
            </a:pPr>
            <a:r>
              <a:rPr lang="en-US" dirty="0">
                <a:latin typeface="Arial" pitchFamily="34" charset="0"/>
                <a:cs typeface="Arial" pitchFamily="34" charset="0"/>
              </a:rPr>
              <a:t>6. User will be able to sell their all scrap </a:t>
            </a:r>
          </a:p>
          <a:p>
            <a:pPr>
              <a:buNone/>
            </a:pPr>
            <a:r>
              <a:rPr lang="en-US" dirty="0">
                <a:latin typeface="Arial" pitchFamily="34" charset="0"/>
                <a:cs typeface="Arial" pitchFamily="34" charset="0"/>
              </a:rPr>
              <a:t>    in one round only.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C9553-D9F4-426C-A895-08F8BB5479FF}"/>
              </a:ext>
            </a:extLst>
          </p:cNvPr>
          <p:cNvSpPr>
            <a:spLocks noGrp="1"/>
          </p:cNvSpPr>
          <p:nvPr>
            <p:ph type="title"/>
          </p:nvPr>
        </p:nvSpPr>
        <p:spPr>
          <a:xfrm>
            <a:off x="1295400" y="152400"/>
            <a:ext cx="7620000" cy="1325562"/>
          </a:xfrm>
        </p:spPr>
        <p:txBody>
          <a:bodyPr>
            <a:normAutofit fontScale="90000"/>
          </a:bodyPr>
          <a:lstStyle/>
          <a:p>
            <a:r>
              <a:rPr lang="en-US" sz="4900" b="1" dirty="0">
                <a:effectLst/>
                <a:latin typeface="Arial" pitchFamily="34" charset="0"/>
                <a:cs typeface="Arial" pitchFamily="34" charset="0"/>
              </a:rPr>
              <a:t>Learning Required for this Project</a:t>
            </a:r>
            <a:endParaRPr lang="en-US" sz="4400" b="1" dirty="0">
              <a:effectLst/>
              <a:latin typeface="Arial" pitchFamily="34" charset="0"/>
              <a:cs typeface="Arial" pitchFamily="34" charset="0"/>
            </a:endParaRPr>
          </a:p>
        </p:txBody>
      </p:sp>
      <p:sp>
        <p:nvSpPr>
          <p:cNvPr id="3" name="Content Placeholder 2">
            <a:extLst>
              <a:ext uri="{FF2B5EF4-FFF2-40B4-BE49-F238E27FC236}">
                <a16:creationId xmlns:a16="http://schemas.microsoft.com/office/drawing/2014/main" id="{23C1ED8F-3BB9-4DD9-80BE-B656CE60140B}"/>
              </a:ext>
            </a:extLst>
          </p:cNvPr>
          <p:cNvSpPr>
            <a:spLocks noGrp="1"/>
          </p:cNvSpPr>
          <p:nvPr>
            <p:ph idx="1"/>
          </p:nvPr>
        </p:nvSpPr>
        <p:spPr>
          <a:xfrm>
            <a:off x="1295400" y="1524000"/>
            <a:ext cx="7574280" cy="5181600"/>
          </a:xfrm>
        </p:spPr>
        <p:txBody>
          <a:bodyPr>
            <a:normAutofit lnSpcReduction="10000"/>
          </a:bodyPr>
          <a:lstStyle/>
          <a:p>
            <a:pPr marL="230886" marR="0" indent="-514350">
              <a:spcBef>
                <a:spcPts val="0"/>
              </a:spcBef>
              <a:spcAft>
                <a:spcPts val="0"/>
              </a:spcAft>
              <a:buFont typeface="+mj-lt"/>
              <a:buAutoNum type="arabicPeriod"/>
            </a:pPr>
            <a:r>
              <a:rPr lang="en-US" dirty="0">
                <a:effectLst/>
                <a:latin typeface="Arial" pitchFamily="34" charset="0"/>
                <a:ea typeface="Times New Roman" panose="02020603050405020304" pitchFamily="18" charset="0"/>
                <a:cs typeface="Arial" pitchFamily="34" charset="0"/>
              </a:rPr>
              <a:t>React</a:t>
            </a:r>
          </a:p>
          <a:p>
            <a:pPr marL="230886" marR="0" indent="-514350">
              <a:spcBef>
                <a:spcPts val="0"/>
              </a:spcBef>
              <a:spcAft>
                <a:spcPts val="0"/>
              </a:spcAft>
              <a:buFont typeface="+mj-lt"/>
              <a:buAutoNum type="arabicPeriod"/>
            </a:pPr>
            <a:r>
              <a:rPr lang="en-US" dirty="0" err="1">
                <a:latin typeface="Arial" pitchFamily="34" charset="0"/>
                <a:ea typeface="Times New Roman" panose="02020603050405020304" pitchFamily="18" charset="0"/>
                <a:cs typeface="Arial" pitchFamily="34" charset="0"/>
              </a:rPr>
              <a:t>Redux</a:t>
            </a:r>
            <a:endParaRPr lang="en-US" dirty="0">
              <a:latin typeface="Arial" pitchFamily="34" charset="0"/>
              <a:ea typeface="Times New Roman" panose="02020603050405020304" pitchFamily="18" charset="0"/>
              <a:cs typeface="Arial" pitchFamily="34" charset="0"/>
            </a:endParaRPr>
          </a:p>
          <a:p>
            <a:pPr marL="230886" marR="0" indent="-514350">
              <a:spcBef>
                <a:spcPts val="0"/>
              </a:spcBef>
              <a:spcAft>
                <a:spcPts val="0"/>
              </a:spcAft>
              <a:buFont typeface="+mj-lt"/>
              <a:buAutoNum type="arabicPeriod"/>
            </a:pPr>
            <a:r>
              <a:rPr lang="en-US" dirty="0" err="1">
                <a:effectLst/>
                <a:latin typeface="Arial" pitchFamily="34" charset="0"/>
                <a:ea typeface="Times New Roman" panose="02020603050405020304" pitchFamily="18" charset="0"/>
                <a:cs typeface="Arial" pitchFamily="34" charset="0"/>
              </a:rPr>
              <a:t>Ssas</a:t>
            </a:r>
            <a:endParaRPr lang="en-US" dirty="0">
              <a:effectLst/>
              <a:latin typeface="Arial" pitchFamily="34" charset="0"/>
              <a:ea typeface="Times New Roman" panose="02020603050405020304" pitchFamily="18" charset="0"/>
              <a:cs typeface="Arial" pitchFamily="34" charset="0"/>
            </a:endParaRPr>
          </a:p>
          <a:p>
            <a:pPr marL="230886" marR="0" indent="-514350">
              <a:spcBef>
                <a:spcPts val="0"/>
              </a:spcBef>
              <a:spcAft>
                <a:spcPts val="0"/>
              </a:spcAft>
              <a:buFont typeface="+mj-lt"/>
              <a:buAutoNum type="arabicPeriod"/>
            </a:pPr>
            <a:r>
              <a:rPr lang="en-US" dirty="0" err="1">
                <a:latin typeface="Arial" pitchFamily="34" charset="0"/>
                <a:ea typeface="Times New Roman" panose="02020603050405020304" pitchFamily="18" charset="0"/>
                <a:cs typeface="Arial" pitchFamily="34" charset="0"/>
              </a:rPr>
              <a:t>Npm</a:t>
            </a:r>
            <a:r>
              <a:rPr lang="en-US" dirty="0">
                <a:latin typeface="Arial" pitchFamily="34" charset="0"/>
                <a:ea typeface="Times New Roman" panose="02020603050405020304" pitchFamily="18" charset="0"/>
                <a:cs typeface="Arial" pitchFamily="34" charset="0"/>
              </a:rPr>
              <a:t> Package Manager</a:t>
            </a:r>
          </a:p>
          <a:p>
            <a:pPr marL="230886" marR="0" indent="-514350">
              <a:spcBef>
                <a:spcPts val="0"/>
              </a:spcBef>
              <a:spcAft>
                <a:spcPts val="0"/>
              </a:spcAft>
              <a:buFont typeface="+mj-lt"/>
              <a:buAutoNum type="arabicPeriod"/>
            </a:pPr>
            <a:r>
              <a:rPr lang="en-US" dirty="0">
                <a:effectLst/>
                <a:latin typeface="Arial" pitchFamily="34" charset="0"/>
                <a:ea typeface="Times New Roman" panose="02020603050405020304" pitchFamily="18" charset="0"/>
                <a:cs typeface="Arial" pitchFamily="34" charset="0"/>
              </a:rPr>
              <a:t>Functional Component</a:t>
            </a:r>
          </a:p>
          <a:p>
            <a:pPr marL="230886" marR="0" indent="-514350">
              <a:spcBef>
                <a:spcPts val="0"/>
              </a:spcBef>
              <a:spcAft>
                <a:spcPts val="0"/>
              </a:spcAft>
              <a:buFont typeface="+mj-lt"/>
              <a:buAutoNum type="arabicPeriod"/>
            </a:pPr>
            <a:r>
              <a:rPr lang="en-US" dirty="0">
                <a:latin typeface="Arial" pitchFamily="34" charset="0"/>
                <a:ea typeface="Times New Roman" panose="02020603050405020304" pitchFamily="18" charset="0"/>
                <a:cs typeface="Arial" pitchFamily="34" charset="0"/>
              </a:rPr>
              <a:t>Hooks</a:t>
            </a:r>
          </a:p>
          <a:p>
            <a:pPr marL="230886" marR="0" indent="-514350">
              <a:spcBef>
                <a:spcPts val="0"/>
              </a:spcBef>
              <a:spcAft>
                <a:spcPts val="0"/>
              </a:spcAft>
              <a:buFont typeface="+mj-lt"/>
              <a:buAutoNum type="arabicPeriod"/>
            </a:pPr>
            <a:r>
              <a:rPr lang="en-US" dirty="0">
                <a:effectLst/>
                <a:latin typeface="Arial" pitchFamily="34" charset="0"/>
                <a:ea typeface="Times New Roman" panose="02020603050405020304" pitchFamily="18" charset="0"/>
                <a:cs typeface="Arial" pitchFamily="34" charset="0"/>
              </a:rPr>
              <a:t>Lifecycle Methods</a:t>
            </a:r>
          </a:p>
          <a:p>
            <a:pPr marL="230886" marR="0" indent="-514350">
              <a:spcBef>
                <a:spcPts val="0"/>
              </a:spcBef>
              <a:spcAft>
                <a:spcPts val="0"/>
              </a:spcAft>
              <a:buFont typeface="+mj-lt"/>
              <a:buAutoNum type="arabicPeriod"/>
            </a:pPr>
            <a:r>
              <a:rPr lang="en-US" dirty="0" err="1">
                <a:latin typeface="Arial" pitchFamily="34" charset="0"/>
                <a:ea typeface="Times New Roman" panose="02020603050405020304" pitchFamily="18" charset="0"/>
                <a:cs typeface="Arial" pitchFamily="34" charset="0"/>
              </a:rPr>
              <a:t>NodeJs</a:t>
            </a:r>
            <a:endParaRPr lang="en-US" dirty="0">
              <a:latin typeface="Arial" pitchFamily="34" charset="0"/>
              <a:ea typeface="Times New Roman" panose="02020603050405020304" pitchFamily="18" charset="0"/>
              <a:cs typeface="Arial" pitchFamily="34" charset="0"/>
            </a:endParaRPr>
          </a:p>
          <a:p>
            <a:pPr marL="230886" marR="0" indent="-514350">
              <a:spcBef>
                <a:spcPts val="0"/>
              </a:spcBef>
              <a:spcAft>
                <a:spcPts val="0"/>
              </a:spcAft>
              <a:buFont typeface="+mj-lt"/>
              <a:buAutoNum type="arabicPeriod"/>
            </a:pPr>
            <a:r>
              <a:rPr lang="en-US" dirty="0" err="1">
                <a:latin typeface="Arial" pitchFamily="34" charset="0"/>
                <a:ea typeface="Times New Roman" panose="02020603050405020304" pitchFamily="18" charset="0"/>
                <a:cs typeface="Arial" pitchFamily="34" charset="0"/>
              </a:rPr>
              <a:t>E</a:t>
            </a:r>
            <a:r>
              <a:rPr lang="en-US" dirty="0" err="1">
                <a:effectLst/>
                <a:latin typeface="Arial" pitchFamily="34" charset="0"/>
                <a:ea typeface="Times New Roman" panose="02020603050405020304" pitchFamily="18" charset="0"/>
                <a:cs typeface="Arial" pitchFamily="34" charset="0"/>
              </a:rPr>
              <a:t>xpressJs</a:t>
            </a:r>
            <a:endParaRPr lang="en-US" dirty="0">
              <a:effectLst/>
              <a:latin typeface="Arial" pitchFamily="34" charset="0"/>
              <a:ea typeface="Times New Roman" panose="02020603050405020304" pitchFamily="18" charset="0"/>
              <a:cs typeface="Arial" pitchFamily="34" charset="0"/>
            </a:endParaRPr>
          </a:p>
          <a:p>
            <a:pPr marL="230886" marR="0" indent="-514350">
              <a:spcBef>
                <a:spcPts val="0"/>
              </a:spcBef>
              <a:spcAft>
                <a:spcPts val="0"/>
              </a:spcAft>
              <a:buFont typeface="+mj-lt"/>
              <a:buAutoNum type="arabicPeriod"/>
            </a:pPr>
            <a:r>
              <a:rPr lang="en-US" dirty="0" err="1">
                <a:latin typeface="Arial" pitchFamily="34" charset="0"/>
                <a:ea typeface="Times New Roman" panose="02020603050405020304" pitchFamily="18" charset="0"/>
                <a:cs typeface="Arial" pitchFamily="34" charset="0"/>
              </a:rPr>
              <a:t>MongoDB</a:t>
            </a:r>
            <a:endParaRPr lang="en-US" dirty="0">
              <a:latin typeface="Arial" pitchFamily="34" charset="0"/>
              <a:ea typeface="Times New Roman" panose="02020603050405020304" pitchFamily="18" charset="0"/>
              <a:cs typeface="Arial" pitchFamily="34" charset="0"/>
            </a:endParaRPr>
          </a:p>
          <a:p>
            <a:pPr marL="230886" marR="0" indent="-514350">
              <a:spcBef>
                <a:spcPts val="0"/>
              </a:spcBef>
              <a:spcAft>
                <a:spcPts val="0"/>
              </a:spcAft>
              <a:buFont typeface="+mj-lt"/>
              <a:buAutoNum type="arabicPeriod"/>
            </a:pPr>
            <a:r>
              <a:rPr lang="en-US" dirty="0">
                <a:effectLst/>
                <a:latin typeface="Arial" pitchFamily="34" charset="0"/>
                <a:ea typeface="Times New Roman" panose="02020603050405020304" pitchFamily="18" charset="0"/>
                <a:cs typeface="Arial" pitchFamily="34" charset="0"/>
              </a:rPr>
              <a:t>Rest API</a:t>
            </a:r>
          </a:p>
        </p:txBody>
      </p:sp>
    </p:spTree>
    <p:extLst>
      <p:ext uri="{BB962C8B-B14F-4D97-AF65-F5344CB8AC3E}">
        <p14:creationId xmlns:p14="http://schemas.microsoft.com/office/powerpoint/2010/main" val="162675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effectLst/>
                <a:latin typeface="Arial" pitchFamily="34" charset="0"/>
                <a:cs typeface="Arial" pitchFamily="34" charset="0"/>
              </a:rPr>
              <a:t>Software Required to execute ScrapDeal</a:t>
            </a:r>
          </a:p>
        </p:txBody>
      </p:sp>
      <p:sp>
        <p:nvSpPr>
          <p:cNvPr id="3" name="Content Placeholder 2"/>
          <p:cNvSpPr>
            <a:spLocks noGrp="1"/>
          </p:cNvSpPr>
          <p:nvPr>
            <p:ph idx="1"/>
          </p:nvPr>
        </p:nvSpPr>
        <p:spPr>
          <a:xfrm>
            <a:off x="1435608" y="1600200"/>
            <a:ext cx="7498080" cy="4648200"/>
          </a:xfrm>
        </p:spPr>
        <p:txBody>
          <a:bodyPr>
            <a:normAutofit fontScale="92500" lnSpcReduction="10000"/>
          </a:bodyPr>
          <a:lstStyle/>
          <a:p>
            <a:r>
              <a:rPr lang="en-US" dirty="0" err="1">
                <a:latin typeface="Arial" pitchFamily="34" charset="0"/>
                <a:cs typeface="Arial" pitchFamily="34" charset="0"/>
              </a:rPr>
              <a:t>Vscode</a:t>
            </a:r>
            <a:endParaRPr lang="en-US" dirty="0">
              <a:latin typeface="Arial" pitchFamily="34" charset="0"/>
              <a:cs typeface="Arial" pitchFamily="34" charset="0"/>
            </a:endParaRPr>
          </a:p>
          <a:p>
            <a:r>
              <a:rPr lang="en-US" dirty="0" err="1">
                <a:latin typeface="Arial" pitchFamily="34" charset="0"/>
                <a:cs typeface="Arial" pitchFamily="34" charset="0"/>
              </a:rPr>
              <a:t>Npm</a:t>
            </a:r>
            <a:endParaRPr lang="en-US" dirty="0">
              <a:latin typeface="Arial" pitchFamily="34" charset="0"/>
              <a:cs typeface="Arial" pitchFamily="34" charset="0"/>
            </a:endParaRPr>
          </a:p>
          <a:p>
            <a:r>
              <a:rPr lang="en-US" dirty="0" err="1">
                <a:latin typeface="Arial" pitchFamily="34" charset="0"/>
                <a:cs typeface="Arial" pitchFamily="34" charset="0"/>
              </a:rPr>
              <a:t>NodeJs</a:t>
            </a:r>
            <a:endParaRPr lang="en-US" dirty="0">
              <a:latin typeface="Arial" pitchFamily="34" charset="0"/>
              <a:cs typeface="Arial" pitchFamily="34" charset="0"/>
            </a:endParaRPr>
          </a:p>
          <a:p>
            <a:r>
              <a:rPr lang="en-US" dirty="0">
                <a:latin typeface="Arial" pitchFamily="34" charset="0"/>
                <a:cs typeface="Arial" pitchFamily="34" charset="0"/>
              </a:rPr>
              <a:t>Yarn </a:t>
            </a:r>
          </a:p>
          <a:p>
            <a:r>
              <a:rPr lang="en-US" dirty="0" err="1">
                <a:latin typeface="Arial" pitchFamily="34" charset="0"/>
                <a:cs typeface="Arial" pitchFamily="34" charset="0"/>
              </a:rPr>
              <a:t>Nvm</a:t>
            </a:r>
            <a:endParaRPr lang="en-US" dirty="0">
              <a:latin typeface="Arial" pitchFamily="34" charset="0"/>
              <a:cs typeface="Arial" pitchFamily="34" charset="0"/>
            </a:endParaRPr>
          </a:p>
          <a:p>
            <a:r>
              <a:rPr lang="en-US" dirty="0" err="1">
                <a:latin typeface="Arial" pitchFamily="34" charset="0"/>
                <a:cs typeface="Arial" pitchFamily="34" charset="0"/>
              </a:rPr>
              <a:t>MongoDB</a:t>
            </a:r>
            <a:r>
              <a:rPr lang="en-US" dirty="0">
                <a:latin typeface="Arial" pitchFamily="34" charset="0"/>
                <a:cs typeface="Arial" pitchFamily="34" charset="0"/>
              </a:rPr>
              <a:t>-server</a:t>
            </a:r>
          </a:p>
          <a:p>
            <a:r>
              <a:rPr lang="en-US" dirty="0" err="1">
                <a:latin typeface="Arial" pitchFamily="34" charset="0"/>
                <a:cs typeface="Arial" pitchFamily="34" charset="0"/>
              </a:rPr>
              <a:t>MongoDB</a:t>
            </a:r>
            <a:r>
              <a:rPr lang="en-US" dirty="0">
                <a:latin typeface="Arial" pitchFamily="34" charset="0"/>
                <a:cs typeface="Arial" pitchFamily="34" charset="0"/>
              </a:rPr>
              <a:t>-compass</a:t>
            </a:r>
          </a:p>
          <a:p>
            <a:r>
              <a:rPr lang="en-US" dirty="0">
                <a:latin typeface="Arial" pitchFamily="34" charset="0"/>
                <a:cs typeface="Arial" pitchFamily="34" charset="0"/>
              </a:rPr>
              <a:t>Postman</a:t>
            </a:r>
          </a:p>
          <a:p>
            <a:r>
              <a:rPr lang="en-US" dirty="0" err="1">
                <a:latin typeface="Arial" pitchFamily="34" charset="0"/>
                <a:cs typeface="Arial" pitchFamily="34" charset="0"/>
              </a:rPr>
              <a:t>Git</a:t>
            </a:r>
            <a:endParaRPr lang="en-US" dirty="0">
              <a:latin typeface="Arial" pitchFamily="34" charset="0"/>
              <a:cs typeface="Arial"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b="1" dirty="0">
                <a:effectLst/>
                <a:latin typeface="Arial" pitchFamily="34" charset="0"/>
                <a:cs typeface="Arial" pitchFamily="34" charset="0"/>
              </a:rPr>
              <a:t>Software Required to use ScrapDeal</a:t>
            </a:r>
            <a:endParaRPr lang="en-US" sz="4000" b="1" dirty="0"/>
          </a:p>
        </p:txBody>
      </p:sp>
      <p:sp>
        <p:nvSpPr>
          <p:cNvPr id="3" name="Content Placeholder 2"/>
          <p:cNvSpPr>
            <a:spLocks noGrp="1"/>
          </p:cNvSpPr>
          <p:nvPr>
            <p:ph idx="1"/>
          </p:nvPr>
        </p:nvSpPr>
        <p:spPr>
          <a:xfrm>
            <a:off x="1435608" y="1447800"/>
            <a:ext cx="7498080" cy="5029200"/>
          </a:xfrm>
        </p:spPr>
        <p:txBody>
          <a:bodyPr>
            <a:normAutofit/>
          </a:bodyPr>
          <a:lstStyle/>
          <a:p>
            <a:r>
              <a:rPr lang="en-US" dirty="0">
                <a:latin typeface="Arial" pitchFamily="34" charset="0"/>
                <a:cs typeface="Arial" pitchFamily="34" charset="0"/>
              </a:rPr>
              <a:t>Operating System</a:t>
            </a:r>
          </a:p>
          <a:p>
            <a:pPr lvl="1">
              <a:buFont typeface="Courier New" pitchFamily="49" charset="0"/>
              <a:buChar char="o"/>
            </a:pPr>
            <a:r>
              <a:rPr lang="en-US" dirty="0">
                <a:latin typeface="Arial" pitchFamily="34" charset="0"/>
                <a:cs typeface="Arial" pitchFamily="34" charset="0"/>
              </a:rPr>
              <a:t>Windows XP / Windows 7 / Windows Vista / later.</a:t>
            </a:r>
          </a:p>
          <a:p>
            <a:r>
              <a:rPr lang="en-US" dirty="0">
                <a:latin typeface="Arial" pitchFamily="34" charset="0"/>
                <a:cs typeface="Arial" pitchFamily="34" charset="0"/>
              </a:rPr>
              <a:t> Web Browser</a:t>
            </a:r>
          </a:p>
          <a:p>
            <a:pPr lvl="1">
              <a:buFont typeface="Courier New" pitchFamily="49" charset="0"/>
              <a:buChar char="o"/>
            </a:pPr>
            <a:r>
              <a:rPr lang="en-US" dirty="0">
                <a:latin typeface="Arial" pitchFamily="34" charset="0"/>
                <a:cs typeface="Arial" pitchFamily="34" charset="0"/>
              </a:rPr>
              <a:t>Microsoft Internet Explorer / Mozilla / Google Chrome / any other.</a:t>
            </a:r>
          </a:p>
          <a:p>
            <a:r>
              <a:rPr lang="en-US" dirty="0">
                <a:latin typeface="Arial" pitchFamily="34" charset="0"/>
                <a:cs typeface="Arial" pitchFamily="34" charset="0"/>
              </a:rPr>
              <a:t> CPU</a:t>
            </a:r>
          </a:p>
          <a:p>
            <a:pPr lvl="1">
              <a:buFont typeface="Courier New" pitchFamily="49" charset="0"/>
              <a:buChar char="o"/>
            </a:pPr>
            <a:r>
              <a:rPr lang="en-US" dirty="0">
                <a:latin typeface="Arial" pitchFamily="34" charset="0"/>
                <a:cs typeface="Arial" pitchFamily="34" charset="0"/>
              </a:rPr>
              <a:t>Intel or AMD processor with 32/64 bit support; Recommended to have 2.2 GHz or faster processor.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400" b="1" dirty="0">
                <a:effectLst/>
                <a:latin typeface="Arial" pitchFamily="34" charset="0"/>
                <a:cs typeface="Arial" pitchFamily="34" charset="0"/>
              </a:rPr>
              <a:t>Hardware Required to use ScrapDeal</a:t>
            </a:r>
          </a:p>
        </p:txBody>
      </p:sp>
      <p:sp>
        <p:nvSpPr>
          <p:cNvPr id="3" name="Content Placeholder 2"/>
          <p:cNvSpPr>
            <a:spLocks noGrp="1"/>
          </p:cNvSpPr>
          <p:nvPr>
            <p:ph idx="1"/>
          </p:nvPr>
        </p:nvSpPr>
        <p:spPr>
          <a:xfrm>
            <a:off x="1435608" y="1752600"/>
            <a:ext cx="7498080" cy="4495800"/>
          </a:xfrm>
        </p:spPr>
        <p:txBody>
          <a:bodyPr/>
          <a:lstStyle/>
          <a:p>
            <a:r>
              <a:rPr lang="en-US" dirty="0">
                <a:latin typeface="Arial" pitchFamily="34" charset="0"/>
                <a:cs typeface="Arial" pitchFamily="34" charset="0"/>
              </a:rPr>
              <a:t>Laptop</a:t>
            </a:r>
          </a:p>
          <a:p>
            <a:r>
              <a:rPr lang="en-US" dirty="0">
                <a:latin typeface="Arial" pitchFamily="34" charset="0"/>
                <a:cs typeface="Arial" pitchFamily="34" charset="0"/>
              </a:rPr>
              <a:t>Personal Computer</a:t>
            </a:r>
          </a:p>
          <a:p>
            <a:r>
              <a:rPr lang="en-US" dirty="0">
                <a:latin typeface="Arial" pitchFamily="34" charset="0"/>
                <a:cs typeface="Arial" pitchFamily="34" charset="0"/>
              </a:rPr>
              <a:t>Internet Components</a:t>
            </a:r>
          </a:p>
          <a:p>
            <a:pPr lvl="1">
              <a:buFont typeface="Courier New" pitchFamily="49" charset="0"/>
              <a:buChar char="o"/>
            </a:pPr>
            <a:r>
              <a:rPr lang="en-US" dirty="0">
                <a:latin typeface="Arial" pitchFamily="34" charset="0"/>
                <a:cs typeface="Arial" pitchFamily="34" charset="0"/>
              </a:rPr>
              <a:t>If uses WIFI then all components should work properly in order to use this web-app.</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745</TotalTime>
  <Words>594</Words>
  <Application>Microsoft Office PowerPoint</Application>
  <PresentationFormat>On-screen Show (4:3)</PresentationFormat>
  <Paragraphs>100</Paragraphs>
  <Slides>31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Courier New</vt:lpstr>
      <vt:lpstr>Gill Sans MT</vt:lpstr>
      <vt:lpstr>Times New Roman</vt:lpstr>
      <vt:lpstr>Verdana</vt:lpstr>
      <vt:lpstr>Wingdings</vt:lpstr>
      <vt:lpstr>Wingdings 2</vt:lpstr>
      <vt:lpstr>Solstice</vt:lpstr>
      <vt:lpstr>      Shree Swami Atmanand Saraswati Institute                                   Of                           Technology     </vt:lpstr>
      <vt:lpstr>Project Definition</vt:lpstr>
      <vt:lpstr>Problems Faced Today</vt:lpstr>
      <vt:lpstr>   Solution Provided By ScrapDeal </vt:lpstr>
      <vt:lpstr>Continue…</vt:lpstr>
      <vt:lpstr>Learning Required for this Project</vt:lpstr>
      <vt:lpstr>Software Required to execute ScrapDeal</vt:lpstr>
      <vt:lpstr>Software Required to use ScrapDeal</vt:lpstr>
      <vt:lpstr>Hardware Required to use ScrapDeal</vt:lpstr>
      <vt:lpstr>Modules of the System</vt:lpstr>
      <vt:lpstr>Admin Module</vt:lpstr>
      <vt:lpstr>CONTINUE…</vt:lpstr>
      <vt:lpstr>CONTINUE…</vt:lpstr>
      <vt:lpstr>CONTINUE…</vt:lpstr>
      <vt:lpstr>CONTINUE…</vt:lpstr>
      <vt:lpstr>Scrap Collector Module</vt:lpstr>
      <vt:lpstr>CONTINUE…</vt:lpstr>
      <vt:lpstr>CONTINUE…</vt:lpstr>
      <vt:lpstr>CONTINUE…</vt:lpstr>
      <vt:lpstr>CONTINUE…</vt:lpstr>
      <vt:lpstr>CONTINUE…</vt:lpstr>
      <vt:lpstr>CONTINUE…</vt:lpstr>
      <vt:lpstr>Customer Module</vt:lpstr>
      <vt:lpstr>CONTINUE…</vt:lpstr>
      <vt:lpstr>CONTINUE…</vt:lpstr>
      <vt:lpstr>CONTINUE…</vt:lpstr>
      <vt:lpstr>CONTINUE…</vt:lpstr>
      <vt:lpstr>CONTINUE…</vt:lpstr>
      <vt:lpstr>CONTINUE…</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c:title>
  <dc:creator>lapcare</dc:creator>
  <cp:lastModifiedBy>LENOVO</cp:lastModifiedBy>
  <cp:revision>70</cp:revision>
  <dcterms:created xsi:type="dcterms:W3CDTF">2018-10-18T15:37:50Z</dcterms:created>
  <dcterms:modified xsi:type="dcterms:W3CDTF">2021-04-17T05:25:50Z</dcterms:modified>
</cp:coreProperties>
</file>

<file path=docProps/thumbnail.jpeg>
</file>